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sldIdLst>
    <p:sldId id="256" r:id="rId2"/>
    <p:sldId id="257" r:id="rId3"/>
    <p:sldId id="260" r:id="rId4"/>
    <p:sldId id="263" r:id="rId5"/>
    <p:sldId id="262" r:id="rId6"/>
    <p:sldId id="258" r:id="rId7"/>
    <p:sldId id="259" r:id="rId8"/>
    <p:sldId id="264" r:id="rId9"/>
    <p:sldId id="265" r:id="rId10"/>
    <p:sldId id="269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7163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214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378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75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11/9/2022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754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34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5500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521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289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50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359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12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11" r:id="rId5"/>
    <p:sldLayoutId id="2147483716" r:id="rId6"/>
    <p:sldLayoutId id="2147483712" r:id="rId7"/>
    <p:sldLayoutId id="2147483713" r:id="rId8"/>
    <p:sldLayoutId id="2147483714" r:id="rId9"/>
    <p:sldLayoutId id="2147483715" r:id="rId10"/>
    <p:sldLayoutId id="214748371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infdis/jiz240" TargetMode="External"/><Relationship Id="rId2" Type="http://schemas.openxmlformats.org/officeDocument/2006/relationships/hyperlink" Target="https://www.ahajournals.org/doi/10.1161/CIR.000000000000090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D79VxUlsis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AC2D5035-013C-D21C-AD16-40FFBC3F4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54" r="-1" b="7854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9" name="Freeform: Shape 21">
            <a:extLst>
              <a:ext uri="{FF2B5EF4-FFF2-40B4-BE49-F238E27FC236}">
                <a16:creationId xmlns:a16="http://schemas.microsoft.com/office/drawing/2014/main" id="{746D3498-BB0C-4BBC-957B-FC6466C80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949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348024 w 7476051"/>
              <a:gd name="connsiteY1" fmla="*/ 0 h 6858000"/>
              <a:gd name="connsiteX2" fmla="*/ 681975 w 7476051"/>
              <a:gd name="connsiteY2" fmla="*/ 0 h 6858000"/>
              <a:gd name="connsiteX3" fmla="*/ 1555845 w 7476051"/>
              <a:gd name="connsiteY3" fmla="*/ 0 h 6858000"/>
              <a:gd name="connsiteX4" fmla="*/ 1568054 w 7476051"/>
              <a:gd name="connsiteY4" fmla="*/ 0 h 6858000"/>
              <a:gd name="connsiteX5" fmla="*/ 1693495 w 7476051"/>
              <a:gd name="connsiteY5" fmla="*/ 0 h 6858000"/>
              <a:gd name="connsiteX6" fmla="*/ 3186636 w 7476051"/>
              <a:gd name="connsiteY6" fmla="*/ 0 h 6858000"/>
              <a:gd name="connsiteX7" fmla="*/ 5853028 w 7476051"/>
              <a:gd name="connsiteY7" fmla="*/ 0 h 6858000"/>
              <a:gd name="connsiteX8" fmla="*/ 5875152 w 7476051"/>
              <a:gd name="connsiteY8" fmla="*/ 14997 h 6858000"/>
              <a:gd name="connsiteX9" fmla="*/ 7476051 w 7476051"/>
              <a:gd name="connsiteY9" fmla="*/ 3621656 h 6858000"/>
              <a:gd name="connsiteX10" fmla="*/ 5601701 w 7476051"/>
              <a:gd name="connsiteY10" fmla="*/ 6374814 h 6858000"/>
              <a:gd name="connsiteX11" fmla="*/ 5085053 w 7476051"/>
              <a:gd name="connsiteY11" fmla="*/ 6780599 h 6858000"/>
              <a:gd name="connsiteX12" fmla="*/ 4973297 w 7476051"/>
              <a:gd name="connsiteY12" fmla="*/ 6858000 h 6858000"/>
              <a:gd name="connsiteX13" fmla="*/ 3186636 w 7476051"/>
              <a:gd name="connsiteY13" fmla="*/ 6858000 h 6858000"/>
              <a:gd name="connsiteX14" fmla="*/ 1568054 w 7476051"/>
              <a:gd name="connsiteY14" fmla="*/ 6858000 h 6858000"/>
              <a:gd name="connsiteX15" fmla="*/ 1555845 w 7476051"/>
              <a:gd name="connsiteY15" fmla="*/ 6858000 h 6858000"/>
              <a:gd name="connsiteX16" fmla="*/ 1385101 w 7476051"/>
              <a:gd name="connsiteY16" fmla="*/ 6858000 h 6858000"/>
              <a:gd name="connsiteX17" fmla="*/ 681975 w 7476051"/>
              <a:gd name="connsiteY17" fmla="*/ 6858000 h 6858000"/>
              <a:gd name="connsiteX18" fmla="*/ 348024 w 7476051"/>
              <a:gd name="connsiteY18" fmla="*/ 6858000 h 6858000"/>
              <a:gd name="connsiteX19" fmla="*/ 0 w 7476051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974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25">
            <a:extLst>
              <a:ext uri="{FF2B5EF4-FFF2-40B4-BE49-F238E27FC236}">
                <a16:creationId xmlns:a16="http://schemas.microsoft.com/office/drawing/2014/main" id="{3D8EFB43-661E-4B15-BA65-39CC17EF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10788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CD82E-821C-0947-D0B8-ABD0C23938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1675" y="1346268"/>
            <a:ext cx="5932755" cy="3083119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sz="4200">
                <a:solidFill>
                  <a:schemeClr val="bg1"/>
                </a:solidFill>
              </a:rPr>
              <a:t>Strategies for</a:t>
            </a:r>
            <a:br>
              <a:rPr lang="en-US" sz="4200">
                <a:solidFill>
                  <a:schemeClr val="bg1"/>
                </a:solidFill>
              </a:rPr>
            </a:br>
            <a:r>
              <a:rPr lang="en-US" sz="4200">
                <a:solidFill>
                  <a:schemeClr val="bg1"/>
                </a:solidFill>
              </a:rPr>
              <a:t>Infant/Pediatric Respiratory Care in RSV Bronchiolitis</a:t>
            </a:r>
            <a:endParaRPr lang="en-US" sz="4200" dirty="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941863F-E7C3-6767-5A64-3E43C3E9C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9" y="84473"/>
            <a:ext cx="2433887" cy="166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5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38C9-16CF-E339-0F89-6D8AD4E1DF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22650" y="442913"/>
            <a:ext cx="8769350" cy="673100"/>
          </a:xfrm>
        </p:spPr>
        <p:txBody>
          <a:bodyPr>
            <a:normAutofit fontScale="90000"/>
          </a:bodyPr>
          <a:lstStyle/>
          <a:p>
            <a:r>
              <a:rPr lang="en-US" dirty="0"/>
              <a:t>Adjunctive therapies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637388-4B76-9261-C58F-EC776E298D0C}"/>
              </a:ext>
            </a:extLst>
          </p:cNvPr>
          <p:cNvSpPr txBox="1"/>
          <p:nvPr/>
        </p:nvSpPr>
        <p:spPr>
          <a:xfrm>
            <a:off x="1575382" y="1116013"/>
            <a:ext cx="8600464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Guideline recommendations to support diagnosis of bronchiolitis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A083A-F1C2-0A0B-4B58-FEB6EF985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743" y="1489770"/>
            <a:ext cx="8107663" cy="473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81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38C9-16CF-E339-0F89-6D8AD4E1DF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22650" y="442913"/>
            <a:ext cx="8769350" cy="673100"/>
          </a:xfrm>
        </p:spPr>
        <p:txBody>
          <a:bodyPr>
            <a:normAutofit fontScale="90000"/>
          </a:bodyPr>
          <a:lstStyle/>
          <a:p>
            <a:r>
              <a:rPr lang="en-US" dirty="0"/>
              <a:t>Adjunctive therapies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CA0746-97E9-8A22-4512-8C2778B254A3}"/>
              </a:ext>
            </a:extLst>
          </p:cNvPr>
          <p:cNvSpPr txBox="1"/>
          <p:nvPr/>
        </p:nvSpPr>
        <p:spPr>
          <a:xfrm>
            <a:off x="891329" y="1116013"/>
            <a:ext cx="10039525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Guideline recommendations for the routine pharmacological management of bronchiolitis.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F91E5-4279-3888-72AF-A08139970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382" y="1489770"/>
            <a:ext cx="8508186" cy="523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03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38C9-16CF-E339-0F89-6D8AD4E1DF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377497"/>
            <a:ext cx="8769350" cy="6731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Adjunctive therapies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10437-F9CC-89B7-A381-534A535B056E}"/>
              </a:ext>
            </a:extLst>
          </p:cNvPr>
          <p:cNvSpPr txBox="1"/>
          <p:nvPr/>
        </p:nvSpPr>
        <p:spPr>
          <a:xfrm>
            <a:off x="1381906" y="1553137"/>
            <a:ext cx="8405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Guideline recommendations for general supportive management of bronchiolitis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19A11F-05FB-180B-11D0-65AADB249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734" y="2254450"/>
            <a:ext cx="7459116" cy="21434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CBA63F-13B6-A3B0-9D83-911B95F3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787" y="4397874"/>
            <a:ext cx="7440063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79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38C9-16CF-E339-0F89-6D8AD4E1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44B74-718C-D7C5-8AD8-A29FCD517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NexusSansOffcPro"/>
              </a:rPr>
              <a:t>Hayes, D. and others; American Thoracic Society Assembly on Pediatrics. (2019). Home oxygen therapy for children: An official American Thoracic Society Clinical Practice Guideline. </a:t>
            </a:r>
            <a:r>
              <a:rPr lang="en-US" b="0" i="1" dirty="0">
                <a:solidFill>
                  <a:srgbClr val="000000"/>
                </a:solidFill>
                <a:effectLst/>
                <a:latin typeface="NexusSansOffcPro"/>
              </a:rPr>
              <a:t>American Journal of Respiratory and Critical Care Medicine, 199</a:t>
            </a:r>
            <a:r>
              <a:rPr lang="en-US" b="0" i="0" dirty="0">
                <a:solidFill>
                  <a:srgbClr val="000000"/>
                </a:solidFill>
                <a:effectLst/>
                <a:latin typeface="NexusSansOffcPro"/>
              </a:rPr>
              <a:t>(3), e5-e23. doi:10.1164/rccm.201812-2276ST (Level VII)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 err="1">
                <a:solidFill>
                  <a:srgbClr val="000000"/>
                </a:solidFill>
                <a:effectLst/>
                <a:latin typeface="NexusSansOffcPro"/>
              </a:rPr>
              <a:t>Topjian</a:t>
            </a:r>
            <a:r>
              <a:rPr lang="en-US" b="0" i="0" dirty="0">
                <a:solidFill>
                  <a:srgbClr val="000000"/>
                </a:solidFill>
                <a:effectLst/>
                <a:latin typeface="NexusSansOffcPro"/>
              </a:rPr>
              <a:t>, A.A. and others. (2020). Part 4: Pediatric basic and advanced life support: 2020 American Heart Association guidelines for cardiopulmonary resuscitation and emergency cardiovascular care. </a:t>
            </a:r>
            <a:r>
              <a:rPr lang="en-US" b="0" i="1" dirty="0">
                <a:solidFill>
                  <a:srgbClr val="000000"/>
                </a:solidFill>
                <a:effectLst/>
                <a:latin typeface="NexusSansOffcPro"/>
              </a:rPr>
              <a:t>Circulation, 142</a:t>
            </a:r>
            <a:r>
              <a:rPr lang="en-US" b="0" i="0" dirty="0">
                <a:solidFill>
                  <a:srgbClr val="000000"/>
                </a:solidFill>
                <a:effectLst/>
                <a:latin typeface="NexusSansOffcPro"/>
              </a:rPr>
              <a:t>(16 Suppl. 2), S469-S523. doi:10.1161/CIR.0000000000000901 Retrieved October 12, 2021, from </a:t>
            </a:r>
            <a:r>
              <a:rPr lang="en-US" b="0" i="0" dirty="0">
                <a:solidFill>
                  <a:srgbClr val="175FD0"/>
                </a:solidFill>
                <a:effectLst/>
                <a:latin typeface="NexusSansOffcPro"/>
                <a:hlinkClick r:id="rId2"/>
              </a:rPr>
              <a:t>https://www.ahajournals.org/doi/10.1161/CIR.0000000000000901</a:t>
            </a:r>
            <a:r>
              <a:rPr lang="en-US" b="0" i="0" dirty="0">
                <a:solidFill>
                  <a:srgbClr val="000000"/>
                </a:solidFill>
                <a:effectLst/>
                <a:latin typeface="NexusSansOffcPro"/>
              </a:rPr>
              <a:t> (Level I)</a:t>
            </a:r>
          </a:p>
          <a:p>
            <a:pPr fontAlgn="base">
              <a:buFont typeface="+mj-lt"/>
              <a:buAutoNum type="arabicPeriod"/>
            </a:pPr>
            <a:r>
              <a:rPr lang="en-US" sz="1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Tasker RC. Bronchiolitis. Pediatric and Neonatal Mechanical Ventilation. 2013 Oct 8:1291–311. 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doi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10.1007/978-3-642-01219-8_50. PMCID: PMC7122073.</a:t>
            </a:r>
          </a:p>
          <a:p>
            <a:pPr fontAlgn="base">
              <a:buFont typeface="+mj-lt"/>
              <a:buAutoNum type="arabicPeriod"/>
            </a:pPr>
            <a:r>
              <a:rPr lang="en-US" b="0" i="0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Amir </a:t>
            </a:r>
            <a:r>
              <a:rPr lang="en-US" b="0" i="0" dirty="0" err="1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Kirolos</a:t>
            </a:r>
            <a:r>
              <a:rPr lang="en-US" b="0" i="0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, Sara Manti, Rachel Blacow, Gabriel </a:t>
            </a:r>
            <a:r>
              <a:rPr lang="en-US" b="0" i="0" dirty="0" err="1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Tse</a:t>
            </a:r>
            <a:r>
              <a:rPr lang="en-US" b="0" i="0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, Thomas Wilson, Martin Lister, Steve Cunningham, Alasdair Campbell, Harish Nair, Rachel M Reeves, Ricardo M Fernandes, Harry Campbell, RESCEU Investigators, A Systematic Review of Clinical Practice Guidelines for the Diagnosis and Management of Bronchiolitis, </a:t>
            </a:r>
            <a:r>
              <a:rPr lang="en-US" b="0" i="1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The Journal of Infectious Diseases</a:t>
            </a:r>
            <a:r>
              <a:rPr lang="en-US" b="0" i="0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, Volume 222, Issue Supplement_7, 1 November 2020, Pages S672–S679, </a:t>
            </a:r>
            <a:r>
              <a:rPr lang="en-US" b="0" i="0" u="none" strike="noStrike" dirty="0">
                <a:solidFill>
                  <a:srgbClr val="006FB7"/>
                </a:solidFill>
                <a:effectLst/>
                <a:latin typeface="Source Sans Pro" panose="020B0503030403020204" pitchFamily="34" charset="0"/>
                <a:hlinkClick r:id="rId3"/>
              </a:rPr>
              <a:t>https://doi.org/10.1093/infdis/jiz240</a:t>
            </a:r>
            <a:endParaRPr lang="en-US" sz="18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 fontAlgn="base">
              <a:buFont typeface="+mj-lt"/>
              <a:buAutoNum type="arabicPeriod"/>
            </a:pPr>
            <a:endParaRPr lang="en-US" b="0" i="0" dirty="0">
              <a:solidFill>
                <a:srgbClr val="000000"/>
              </a:solidFill>
              <a:effectLst/>
              <a:latin typeface="NexusSansOffcPro"/>
            </a:endParaRPr>
          </a:p>
          <a:p>
            <a:pPr algn="l" fontAlgn="base">
              <a:buFont typeface="+mj-lt"/>
              <a:buAutoNum type="arabicPeriod"/>
            </a:pPr>
            <a:endParaRPr lang="en-US" b="0" i="0" dirty="0">
              <a:solidFill>
                <a:srgbClr val="000000"/>
              </a:solidFill>
              <a:effectLst/>
              <a:latin typeface="NexusSansOffcPr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17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23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25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27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29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0076A2-BCE3-B2F0-30F4-6559A1A9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411050" cy="1822123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dirty="0"/>
              <a:t>Low Flow Oxygen Therapy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A7E4B-D8F1-B4F5-6F6A-951B420692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0176" y="2785145"/>
            <a:ext cx="5181599" cy="3898876"/>
          </a:xfrm>
        </p:spPr>
        <p:txBody>
          <a:bodyPr vert="horz" lIns="109728" tIns="109728" rIns="109728" bIns="91440" rtlCol="0" anchor="t">
            <a:normAutofit fontScale="55000" lnSpcReduction="20000"/>
          </a:bodyPr>
          <a:lstStyle/>
          <a:p>
            <a:r>
              <a:rPr lang="en-US" sz="2300" b="1" dirty="0"/>
              <a:t>Indicated for hypoxia without significant work of breathing.</a:t>
            </a:r>
          </a:p>
          <a:p>
            <a:endParaRPr lang="en-US" sz="2300" b="1" dirty="0"/>
          </a:p>
          <a:p>
            <a:r>
              <a:rPr lang="en-US" sz="2300" b="1" dirty="0"/>
              <a:t>Nasal cannula </a:t>
            </a:r>
          </a:p>
          <a:p>
            <a:r>
              <a:rPr lang="en-US" sz="1200" dirty="0"/>
              <a:t>(may require specialized flowmeter from NICU)</a:t>
            </a:r>
          </a:p>
          <a:p>
            <a:pPr lvl="2" indent="0">
              <a:buNone/>
            </a:pPr>
            <a:r>
              <a:rPr lang="en-US" dirty="0"/>
              <a:t>0.25 to 4 lpm depending on age</a:t>
            </a:r>
          </a:p>
          <a:p>
            <a:pPr lvl="2" indent="0">
              <a:buNone/>
            </a:pPr>
            <a:endParaRPr lang="en-US" dirty="0"/>
          </a:p>
          <a:p>
            <a:pPr lvl="2" indent="0">
              <a:buNone/>
            </a:pPr>
            <a:r>
              <a:rPr lang="en-US" sz="2100" b="1" i="0" dirty="0"/>
              <a:t>Nonrebreather Mask</a:t>
            </a:r>
          </a:p>
          <a:p>
            <a:pPr lvl="2" indent="0">
              <a:buNone/>
            </a:pPr>
            <a:r>
              <a:rPr lang="en-US" sz="1500" dirty="0"/>
              <a:t>10-15 lpm</a:t>
            </a:r>
          </a:p>
          <a:p>
            <a:pPr lvl="2" indent="0">
              <a:buNone/>
            </a:pPr>
            <a:endParaRPr lang="en-US" sz="1800" b="1" i="0" dirty="0"/>
          </a:p>
          <a:p>
            <a:pPr lvl="2" indent="0">
              <a:buNone/>
            </a:pPr>
            <a:endParaRPr lang="en-US" dirty="0"/>
          </a:p>
          <a:p>
            <a:pPr lvl="2" indent="0">
              <a:buNone/>
            </a:pPr>
            <a:endParaRPr lang="en-US" dirty="0"/>
          </a:p>
          <a:p>
            <a:pPr lvl="2" indent="0">
              <a:buNone/>
            </a:pPr>
            <a:r>
              <a:rPr lang="en-US" dirty="0"/>
              <a:t> 	</a:t>
            </a:r>
          </a:p>
        </p:txBody>
      </p:sp>
      <p:sp>
        <p:nvSpPr>
          <p:cNvPr id="38" name="Freeform: Shape 31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Content Placeholder 5" descr="A baby with a stethoscope around its neck&#10;&#10;Description automatically generated with medium confidence">
            <a:extLst>
              <a:ext uri="{FF2B5EF4-FFF2-40B4-BE49-F238E27FC236}">
                <a16:creationId xmlns:a16="http://schemas.microsoft.com/office/drawing/2014/main" id="{C8BA87F4-6625-2348-A826-05049C06F0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053" r="27015" b="-1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140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DA1A54-9FBE-4DAE-B253-1715AA029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3325" y="584218"/>
            <a:ext cx="5693134" cy="5480198"/>
            <a:chOff x="787179" y="834887"/>
            <a:chExt cx="5308821" cy="511025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A36CE68-CB3C-4699-9422-3073853CB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0546" y="1057523"/>
              <a:ext cx="5009716" cy="474692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356DA69-4637-40FE-A14B-5213BBB58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179" y="834887"/>
              <a:ext cx="5308821" cy="511025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64D709A-6610-48B7-9F98-AFA02ECB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3427" y="1200647"/>
              <a:ext cx="4675366" cy="4471706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0076A2-BCE3-B2F0-30F4-6559A1A9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955" y="333605"/>
            <a:ext cx="5932714" cy="152318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/>
              <a:t>Heated High Flow Nasal Cannula Therapy (HHFNC)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A7E4B-D8F1-B4F5-6F6A-951B42069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212" y="3088465"/>
            <a:ext cx="4269851" cy="1897003"/>
          </a:xfrm>
        </p:spPr>
        <p:txBody>
          <a:bodyPr vert="horz" lIns="109728" tIns="109728" rIns="109728" bIns="91440" rtlCol="0">
            <a:normAutofit/>
          </a:bodyPr>
          <a:lstStyle/>
          <a:p>
            <a:pPr lvl="2" indent="0" algn="ctr">
              <a:buNone/>
            </a:pPr>
            <a:endParaRPr lang="en-US" i="0"/>
          </a:p>
          <a:p>
            <a:pPr lvl="2" indent="0" algn="ctr">
              <a:buNone/>
            </a:pPr>
            <a:endParaRPr lang="en-US"/>
          </a:p>
          <a:p>
            <a:pPr lvl="2" indent="0" algn="ctr">
              <a:buNone/>
            </a:pPr>
            <a:endParaRPr lang="en-US"/>
          </a:p>
          <a:p>
            <a:pPr lvl="2" indent="0" algn="ctr">
              <a:buNone/>
            </a:pPr>
            <a:r>
              <a:rPr lang="en-US"/>
              <a:t> 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1AFB8-066E-D48A-0069-4EF874AAE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3" y="2617836"/>
            <a:ext cx="8704017" cy="330752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BA87F4-6625-2348-A826-05049C06F01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7" r="15647"/>
          <a:stretch/>
        </p:blipFill>
        <p:spPr>
          <a:xfrm>
            <a:off x="8501521" y="658325"/>
            <a:ext cx="2514363" cy="244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90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DA1A54-9FBE-4DAE-B253-1715AA029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3325" y="584218"/>
            <a:ext cx="5693134" cy="5480198"/>
            <a:chOff x="787179" y="834887"/>
            <a:chExt cx="5308821" cy="511025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A36CE68-CB3C-4699-9422-3073853CB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0546" y="1057523"/>
              <a:ext cx="5009716" cy="474692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356DA69-4637-40FE-A14B-5213BBB58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179" y="834887"/>
              <a:ext cx="5308821" cy="511025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64D709A-6610-48B7-9F98-AFA02ECB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3427" y="1200647"/>
              <a:ext cx="4675366" cy="4471706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0076A2-BCE3-B2F0-30F4-6559A1A9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955" y="333605"/>
            <a:ext cx="5932714" cy="152318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/>
              <a:t>Heated High Flow Nasal Cannula Therapy (HHFNC)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A7E4B-D8F1-B4F5-6F6A-951B42069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212" y="3088465"/>
            <a:ext cx="4269851" cy="1897003"/>
          </a:xfrm>
        </p:spPr>
        <p:txBody>
          <a:bodyPr vert="horz" lIns="109728" tIns="109728" rIns="109728" bIns="91440" rtlCol="0">
            <a:normAutofit/>
          </a:bodyPr>
          <a:lstStyle/>
          <a:p>
            <a:pPr lvl="2" indent="0" algn="ctr">
              <a:buNone/>
            </a:pPr>
            <a:endParaRPr lang="en-US" i="0"/>
          </a:p>
          <a:p>
            <a:pPr lvl="2" indent="0" algn="ctr">
              <a:buNone/>
            </a:pPr>
            <a:endParaRPr lang="en-US"/>
          </a:p>
          <a:p>
            <a:pPr lvl="2" indent="0" algn="ctr">
              <a:buNone/>
            </a:pPr>
            <a:endParaRPr lang="en-US"/>
          </a:p>
          <a:p>
            <a:pPr lvl="2" indent="0" algn="ctr">
              <a:buNone/>
            </a:pPr>
            <a:r>
              <a:rPr lang="en-US"/>
              <a:t> 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1AFB8-066E-D48A-0069-4EF874AAE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123" y="2992310"/>
            <a:ext cx="8704017" cy="255857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BA87F4-6625-2348-A826-05049C06F01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7" r="15647"/>
          <a:stretch/>
        </p:blipFill>
        <p:spPr>
          <a:xfrm>
            <a:off x="8501521" y="658325"/>
            <a:ext cx="2514363" cy="244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59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DA1A54-9FBE-4DAE-B253-1715AA029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3325" y="584218"/>
            <a:ext cx="5693134" cy="5480198"/>
            <a:chOff x="787179" y="834887"/>
            <a:chExt cx="5308821" cy="511025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A36CE68-CB3C-4699-9422-3073853CB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0546" y="1057523"/>
              <a:ext cx="5009716" cy="474692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356DA69-4637-40FE-A14B-5213BBB58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179" y="834887"/>
              <a:ext cx="5308821" cy="511025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64D709A-6610-48B7-9F98-AFA02ECB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3427" y="1200647"/>
              <a:ext cx="4675366" cy="4471706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0076A2-BCE3-B2F0-30F4-6559A1A9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955" y="333605"/>
            <a:ext cx="5932714" cy="152318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/>
              <a:t>Heated High Flow Nasal Cannula Therapy (HHFNC)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A7E4B-D8F1-B4F5-6F6A-951B42069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212" y="3088465"/>
            <a:ext cx="4269851" cy="1897003"/>
          </a:xfrm>
        </p:spPr>
        <p:txBody>
          <a:bodyPr vert="horz" lIns="109728" tIns="109728" rIns="109728" bIns="91440" rtlCol="0">
            <a:normAutofit/>
          </a:bodyPr>
          <a:lstStyle/>
          <a:p>
            <a:pPr lvl="2" indent="0" algn="ctr">
              <a:buNone/>
            </a:pPr>
            <a:endParaRPr lang="en-US" i="0" dirty="0"/>
          </a:p>
          <a:p>
            <a:pPr lvl="2" indent="0" algn="ctr">
              <a:buNone/>
            </a:pPr>
            <a:endParaRPr lang="en-US" dirty="0"/>
          </a:p>
          <a:p>
            <a:pPr lvl="2" indent="0" algn="ctr">
              <a:buNone/>
            </a:pPr>
            <a:endParaRPr lang="en-US" dirty="0"/>
          </a:p>
          <a:p>
            <a:pPr lvl="2" indent="0" algn="ctr">
              <a:buNone/>
            </a:pPr>
            <a:r>
              <a:rPr lang="en-US" dirty="0"/>
              <a:t> 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BA87F4-6625-2348-A826-05049C06F01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7" r="15647"/>
          <a:stretch/>
        </p:blipFill>
        <p:spPr>
          <a:xfrm>
            <a:off x="8501521" y="658325"/>
            <a:ext cx="2514363" cy="2441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AC72E8-989D-E8C7-52EC-4106F26DA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56" y="2332652"/>
            <a:ext cx="7604446" cy="367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03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23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25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27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29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0076A2-BCE3-B2F0-30F4-6559A1A9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411050" cy="1822123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r>
              <a:rPr lang="en-US" dirty="0"/>
              <a:t>Heated High Flow Nasal Cannula Therapy (HHFNC)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A7E4B-D8F1-B4F5-6F6A-951B420692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851" y="2413086"/>
            <a:ext cx="5560815" cy="3467518"/>
          </a:xfrm>
        </p:spPr>
        <p:txBody>
          <a:bodyPr vert="horz" lIns="109728" tIns="109728" rIns="109728" bIns="91440" rtlCol="0" anchor="t">
            <a:normAutofit fontScale="85000" lnSpcReduction="20000"/>
          </a:bodyPr>
          <a:lstStyle/>
          <a:p>
            <a:r>
              <a:rPr lang="en-US" sz="2600" b="1" dirty="0">
                <a:solidFill>
                  <a:srgbClr val="0070C0"/>
                </a:solidFill>
              </a:rPr>
              <a:t>Vapotherm</a:t>
            </a:r>
            <a:r>
              <a:rPr lang="en-US" sz="2300" b="1" dirty="0"/>
              <a:t> </a:t>
            </a:r>
          </a:p>
          <a:p>
            <a:r>
              <a:rPr lang="en-US" sz="1700" b="1" dirty="0"/>
              <a:t>Neonatal/Infant – 1-8 lpm </a:t>
            </a:r>
            <a:r>
              <a:rPr lang="en-US" sz="1700" dirty="0"/>
              <a:t>@ 21-100% FiO2</a:t>
            </a:r>
          </a:p>
          <a:p>
            <a:r>
              <a:rPr lang="en-US" sz="1700" b="1" dirty="0"/>
              <a:t>Pediatric/Adult – 5-40 lpm </a:t>
            </a:r>
            <a:r>
              <a:rPr lang="en-US" sz="1700" dirty="0"/>
              <a:t>@ 21-100% FiO2</a:t>
            </a:r>
          </a:p>
          <a:p>
            <a:pPr lvl="2" indent="0">
              <a:buNone/>
            </a:pPr>
            <a:endParaRPr lang="en-US" dirty="0"/>
          </a:p>
          <a:p>
            <a:pPr lvl="2" indent="0">
              <a:buNone/>
            </a:pPr>
            <a:r>
              <a:rPr lang="en-US" sz="1800" i="0" dirty="0"/>
              <a:t>Integrated flowmeter, blender, heater.</a:t>
            </a:r>
          </a:p>
          <a:p>
            <a:pPr lvl="2" indent="0">
              <a:buNone/>
            </a:pPr>
            <a:endParaRPr lang="en-US" sz="1800" i="0" dirty="0"/>
          </a:p>
          <a:p>
            <a:pPr lvl="2" indent="0">
              <a:buNone/>
            </a:pPr>
            <a:endParaRPr lang="en-US" dirty="0"/>
          </a:p>
          <a:p>
            <a:pPr lvl="2" indent="0">
              <a:buNone/>
            </a:pPr>
            <a:endParaRPr lang="en-US" dirty="0"/>
          </a:p>
          <a:p>
            <a:pPr lvl="2" indent="0">
              <a:buNone/>
            </a:pPr>
            <a:r>
              <a:rPr lang="en-US" dirty="0"/>
              <a:t> 	</a:t>
            </a:r>
          </a:p>
        </p:txBody>
      </p:sp>
      <p:sp>
        <p:nvSpPr>
          <p:cNvPr id="38" name="Freeform: Shape 31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BA87F4-6625-2348-A826-05049C06F0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" b="1450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7408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23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25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27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29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0076A2-BCE3-B2F0-30F4-6559A1A9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411050" cy="1822123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r>
              <a:rPr lang="en-US" dirty="0"/>
              <a:t>Heated High Flow Nasal Cannula Therapy (HHFNC)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A7E4B-D8F1-B4F5-6F6A-951B420692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4635" y="2517693"/>
            <a:ext cx="5739380" cy="4150546"/>
          </a:xfrm>
        </p:spPr>
        <p:txBody>
          <a:bodyPr vert="horz" lIns="109728" tIns="109728" rIns="109728" bIns="91440" rtlCol="0" anchor="t">
            <a:normAutofit fontScale="25000" lnSpcReduction="20000"/>
          </a:bodyPr>
          <a:lstStyle/>
          <a:p>
            <a:r>
              <a:rPr lang="en-US" sz="9600" b="1" dirty="0">
                <a:solidFill>
                  <a:srgbClr val="0070C0"/>
                </a:solidFill>
              </a:rPr>
              <a:t>Optiflow / Airvo</a:t>
            </a:r>
          </a:p>
          <a:p>
            <a:r>
              <a:rPr lang="en-US" sz="6400" b="1" dirty="0"/>
              <a:t>Neonatal (32 weeks gestation – 6 months)</a:t>
            </a:r>
          </a:p>
          <a:p>
            <a:r>
              <a:rPr lang="en-US" sz="5600" i="1" dirty="0"/>
              <a:t>1-8 lpm @ 21-100% FiO2</a:t>
            </a:r>
          </a:p>
          <a:p>
            <a:r>
              <a:rPr lang="en-US" sz="4000" i="0" dirty="0"/>
              <a:t>Requires Optiflow setup – not compatible with Airvo device.</a:t>
            </a:r>
          </a:p>
          <a:p>
            <a:r>
              <a:rPr lang="en-US" sz="4000" i="0" dirty="0"/>
              <a:t>Utilizes basic oxygen/air blender with heater.</a:t>
            </a:r>
          </a:p>
          <a:p>
            <a:r>
              <a:rPr lang="en-US" sz="6400" b="1" dirty="0"/>
              <a:t>Infant (37 weeks – 3.5 years)</a:t>
            </a:r>
            <a:endParaRPr lang="en-US" sz="6400" b="1" i="0" dirty="0"/>
          </a:p>
          <a:p>
            <a:pPr lvl="2" indent="0">
              <a:buNone/>
            </a:pPr>
            <a:r>
              <a:rPr lang="en-US" sz="5600" dirty="0"/>
              <a:t>1-20 lpm @ 21-100% FiO2</a:t>
            </a:r>
          </a:p>
          <a:p>
            <a:pPr lvl="2" indent="0">
              <a:buNone/>
            </a:pPr>
            <a:r>
              <a:rPr lang="en-US" sz="4000" i="0" dirty="0"/>
              <a:t>Can be used with Optiflow or Airvo devices</a:t>
            </a:r>
          </a:p>
          <a:p>
            <a:pPr lvl="2" indent="0">
              <a:buNone/>
            </a:pPr>
            <a:r>
              <a:rPr lang="en-US" sz="6400" b="1" i="0" dirty="0"/>
              <a:t>Pediatric (1-6 years)</a:t>
            </a:r>
          </a:p>
          <a:p>
            <a:pPr lvl="2" indent="0">
              <a:buNone/>
            </a:pPr>
            <a:r>
              <a:rPr lang="en-US" sz="5600" dirty="0"/>
              <a:t>1-25 lpm @ 21-100% FiO2</a:t>
            </a:r>
          </a:p>
          <a:p>
            <a:pPr lvl="2" indent="0">
              <a:buNone/>
            </a:pPr>
            <a:r>
              <a:rPr lang="en-US" sz="4400" i="0" dirty="0"/>
              <a:t>Can be used with Optiflow or Airvo devices</a:t>
            </a:r>
          </a:p>
          <a:p>
            <a:pPr lvl="2" indent="0">
              <a:buNone/>
            </a:pPr>
            <a:endParaRPr lang="en-US" dirty="0"/>
          </a:p>
          <a:p>
            <a:pPr lvl="2" indent="0">
              <a:buNone/>
            </a:pPr>
            <a:endParaRPr lang="en-US" dirty="0"/>
          </a:p>
          <a:p>
            <a:pPr lvl="2" indent="0">
              <a:buNone/>
            </a:pPr>
            <a:r>
              <a:rPr lang="en-US" dirty="0"/>
              <a:t> 	</a:t>
            </a:r>
          </a:p>
        </p:txBody>
      </p:sp>
      <p:sp>
        <p:nvSpPr>
          <p:cNvPr id="38" name="Freeform: Shape 31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E5B1D-E836-E400-1C29-7D3F17E83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123" y="3420214"/>
            <a:ext cx="2200275" cy="324802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BA87F4-6625-2348-A826-05049C06F0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2" r="23052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83260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23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25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27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29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0076A2-BCE3-B2F0-30F4-6559A1A9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411050" cy="1822123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r>
              <a:rPr lang="en-US" dirty="0"/>
              <a:t>Noninvasive Positive Pressure Ventilation (NPPV)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A7E4B-D8F1-B4F5-6F6A-951B420692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6869" y="2289998"/>
            <a:ext cx="5739380" cy="4150546"/>
          </a:xfrm>
        </p:spPr>
        <p:txBody>
          <a:bodyPr vert="horz" lIns="109728" tIns="109728" rIns="109728" bIns="91440" rtlCol="0" anchor="t">
            <a:normAutofit fontScale="25000" lnSpcReduction="20000"/>
          </a:bodyPr>
          <a:lstStyle/>
          <a:p>
            <a:pPr lvl="2" indent="0">
              <a:buNone/>
            </a:pPr>
            <a:endParaRPr lang="en-US" dirty="0"/>
          </a:p>
          <a:p>
            <a:pPr lvl="2" indent="0">
              <a:buNone/>
            </a:pPr>
            <a:r>
              <a:rPr lang="en-US" sz="4800" dirty="0"/>
              <a:t>Utilizes either a Drager v500 or vn500 ventilator to provide noninvasive ventilation.</a:t>
            </a:r>
          </a:p>
          <a:p>
            <a:pPr lvl="2" indent="0">
              <a:buNone/>
            </a:pPr>
            <a:endParaRPr lang="en-US" sz="4800" dirty="0"/>
          </a:p>
          <a:p>
            <a:pPr lvl="2" indent="0">
              <a:buNone/>
            </a:pPr>
            <a:r>
              <a:rPr lang="en-US" sz="4800" dirty="0"/>
              <a:t>v500 devices will need to be switched to Pediatric mode.</a:t>
            </a:r>
          </a:p>
          <a:p>
            <a:pPr lvl="2" indent="0">
              <a:buNone/>
            </a:pPr>
            <a:endParaRPr lang="en-US" sz="4800" dirty="0"/>
          </a:p>
          <a:p>
            <a:pPr lvl="2" indent="0">
              <a:buNone/>
            </a:pPr>
            <a:r>
              <a:rPr lang="en-US" sz="4800" dirty="0"/>
              <a:t>RAM cannula is the interface of choice.</a:t>
            </a:r>
          </a:p>
          <a:p>
            <a:pPr lvl="2" indent="0">
              <a:buNone/>
            </a:pPr>
            <a:endParaRPr lang="en-US" sz="4800" dirty="0"/>
          </a:p>
          <a:p>
            <a:pPr lvl="2" indent="0">
              <a:buNone/>
            </a:pPr>
            <a:r>
              <a:rPr lang="en-US" sz="4800" b="1" dirty="0"/>
              <a:t>IPAP 12-18</a:t>
            </a:r>
          </a:p>
          <a:p>
            <a:pPr lvl="2" indent="0">
              <a:buNone/>
            </a:pPr>
            <a:r>
              <a:rPr lang="en-US" sz="4800" b="1" dirty="0"/>
              <a:t>EPAP 5-10</a:t>
            </a:r>
          </a:p>
          <a:p>
            <a:pPr lvl="2" indent="0">
              <a:buNone/>
            </a:pPr>
            <a:r>
              <a:rPr lang="en-US" sz="4800" b="1" dirty="0"/>
              <a:t>Backup rate 30</a:t>
            </a:r>
          </a:p>
          <a:p>
            <a:pPr lvl="2" indent="0">
              <a:buNone/>
            </a:pPr>
            <a:r>
              <a:rPr lang="en-US" dirty="0"/>
              <a:t> 	</a:t>
            </a:r>
          </a:p>
        </p:txBody>
      </p:sp>
      <p:sp>
        <p:nvSpPr>
          <p:cNvPr id="38" name="Freeform: Shape 31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E5B1D-E836-E400-1C29-7D3F17E83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9816" y="4601885"/>
            <a:ext cx="3012031" cy="225611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BA87F4-6625-2348-A826-05049C06F0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6" r="14336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4927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23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25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27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29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0076A2-BCE3-B2F0-30F4-6559A1A9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9300"/>
            <a:ext cx="5411050" cy="1822123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dirty="0"/>
              <a:t>Mechanical Ventilation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A7E4B-D8F1-B4F5-6F6A-951B420692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3112" y="1829397"/>
            <a:ext cx="5739380" cy="4563013"/>
          </a:xfrm>
        </p:spPr>
        <p:txBody>
          <a:bodyPr vert="horz" lIns="109728" tIns="109728" rIns="109728" bIns="91440" rtlCol="0" anchor="t">
            <a:normAutofit fontScale="85000" lnSpcReduction="20000"/>
          </a:bodyPr>
          <a:lstStyle/>
          <a:p>
            <a:pPr lvl="2" indent="0">
              <a:buNone/>
            </a:pPr>
            <a:endParaRPr lang="en-US" dirty="0"/>
          </a:p>
          <a:p>
            <a:pPr lvl="2" indent="0">
              <a:buNone/>
            </a:pPr>
            <a:r>
              <a:rPr lang="en-US" dirty="0"/>
              <a:t>Utilizes either a Drager v500 or vn500 ventilator.</a:t>
            </a:r>
          </a:p>
          <a:p>
            <a:pPr lvl="2" indent="0">
              <a:buNone/>
            </a:pPr>
            <a:endParaRPr lang="en-US" dirty="0"/>
          </a:p>
          <a:p>
            <a:pPr lvl="2" indent="0">
              <a:buNone/>
            </a:pPr>
            <a:r>
              <a:rPr lang="en-US" dirty="0"/>
              <a:t>Devices will need to be switched to Pediatric mode.</a:t>
            </a:r>
          </a:p>
          <a:p>
            <a:pPr lvl="2" indent="0">
              <a:buNone/>
            </a:pPr>
            <a:endParaRPr lang="en-US" dirty="0"/>
          </a:p>
          <a:p>
            <a:pPr lvl="2" indent="0">
              <a:buNone/>
            </a:pPr>
            <a:r>
              <a:rPr lang="en-US" b="1" dirty="0"/>
              <a:t>PC-SIMV is preferred </a:t>
            </a:r>
          </a:p>
          <a:p>
            <a:pPr lvl="2" indent="0">
              <a:buNone/>
            </a:pPr>
            <a:r>
              <a:rPr lang="en-US" b="1" dirty="0"/>
              <a:t>Vt goal 6-8ml/kg  (Max PIP 30-50 cmH2O)</a:t>
            </a:r>
          </a:p>
          <a:p>
            <a:pPr lvl="2" indent="0">
              <a:buNone/>
            </a:pPr>
            <a:r>
              <a:rPr lang="en-US" b="1" dirty="0"/>
              <a:t>PEEP 3-15 cmH2O (start with current CPAP level)</a:t>
            </a:r>
          </a:p>
          <a:p>
            <a:pPr lvl="2" indent="0">
              <a:buNone/>
            </a:pPr>
            <a:r>
              <a:rPr lang="en-US" b="1" dirty="0"/>
              <a:t>Rate ~30 bpm to start</a:t>
            </a:r>
          </a:p>
          <a:p>
            <a:pPr lvl="2" indent="0">
              <a:buNone/>
            </a:pPr>
            <a:r>
              <a:rPr lang="en-US" dirty="0"/>
              <a:t> Permissive hypercapnia:</a:t>
            </a:r>
          </a:p>
          <a:p>
            <a:pPr lvl="2" indent="0">
              <a:buNone/>
            </a:pPr>
            <a:r>
              <a:rPr lang="en-US" dirty="0"/>
              <a:t>	pH ≥7.25, avoid overdistention</a:t>
            </a:r>
          </a:p>
          <a:p>
            <a:pPr lvl="2" indent="0">
              <a:buNone/>
            </a:pPr>
            <a:endParaRPr lang="en-US" dirty="0"/>
          </a:p>
          <a:p>
            <a:pPr lvl="2" indent="0">
              <a:buNone/>
            </a:pPr>
            <a:r>
              <a:rPr lang="en-US" dirty="0"/>
              <a:t>	</a:t>
            </a:r>
          </a:p>
        </p:txBody>
      </p:sp>
      <p:sp>
        <p:nvSpPr>
          <p:cNvPr id="38" name="Freeform: Shape 31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E5B1D-E836-E400-1C29-7D3F17E83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9816" y="4601885"/>
            <a:ext cx="3012031" cy="225611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BA87F4-6625-2348-A826-05049C06F0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2355545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LeftStep">
      <a:dk1>
        <a:srgbClr val="000000"/>
      </a:dk1>
      <a:lt1>
        <a:srgbClr val="FFFFFF"/>
      </a:lt1>
      <a:dk2>
        <a:srgbClr val="1B2431"/>
      </a:dk2>
      <a:lt2>
        <a:srgbClr val="F3F3F0"/>
      </a:lt2>
      <a:accent1>
        <a:srgbClr val="5429E7"/>
      </a:accent1>
      <a:accent2>
        <a:srgbClr val="1B3ED6"/>
      </a:accent2>
      <a:accent3>
        <a:srgbClr val="299CE7"/>
      </a:accent3>
      <a:accent4>
        <a:srgbClr val="15C0BC"/>
      </a:accent4>
      <a:accent5>
        <a:srgbClr val="23C57E"/>
      </a:accent5>
      <a:accent6>
        <a:srgbClr val="16C72F"/>
      </a:accent6>
      <a:hlink>
        <a:srgbClr val="7F9531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597</Words>
  <Application>Microsoft Office PowerPoint</Application>
  <PresentationFormat>Widescreen</PresentationFormat>
  <Paragraphs>92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Meiryo</vt:lpstr>
      <vt:lpstr>Arial</vt:lpstr>
      <vt:lpstr>Calibri</vt:lpstr>
      <vt:lpstr>Corbel</vt:lpstr>
      <vt:lpstr>NexusSansOffcPro</vt:lpstr>
      <vt:lpstr>Roboto</vt:lpstr>
      <vt:lpstr>Source Sans Pro</vt:lpstr>
      <vt:lpstr>SketchLinesVTI</vt:lpstr>
      <vt:lpstr>Strategies for Infant/Pediatric Respiratory Care in RSV Bronchiolitis</vt:lpstr>
      <vt:lpstr>Low Flow Oxygen Therapy</vt:lpstr>
      <vt:lpstr>Heated High Flow Nasal Cannula Therapy (HHFNC)</vt:lpstr>
      <vt:lpstr>Heated High Flow Nasal Cannula Therapy (HHFNC)</vt:lpstr>
      <vt:lpstr>Heated High Flow Nasal Cannula Therapy (HHFNC)</vt:lpstr>
      <vt:lpstr>Heated High Flow Nasal Cannula Therapy (HHFNC)</vt:lpstr>
      <vt:lpstr>Heated High Flow Nasal Cannula Therapy (HHFNC)</vt:lpstr>
      <vt:lpstr>Noninvasive Positive Pressure Ventilation (NPPV)</vt:lpstr>
      <vt:lpstr>Mechanical Ventilation</vt:lpstr>
      <vt:lpstr>Adjunctive therapies</vt:lpstr>
      <vt:lpstr>Adjunctive therapies</vt:lpstr>
      <vt:lpstr>Adjunctive therapies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Boone Hospital Center Infant/Pediatric Respiratory Care</dc:title>
  <dc:creator>Lori Hubbard</dc:creator>
  <cp:lastModifiedBy>Lori Hubbard</cp:lastModifiedBy>
  <cp:revision>5</cp:revision>
  <cp:lastPrinted>2022-11-09T18:22:09Z</cp:lastPrinted>
  <dcterms:created xsi:type="dcterms:W3CDTF">2022-11-09T16:25:10Z</dcterms:created>
  <dcterms:modified xsi:type="dcterms:W3CDTF">2022-11-09T21:15:50Z</dcterms:modified>
</cp:coreProperties>
</file>